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50"/>
  </p:notesMasterIdLst>
  <p:handoutMasterIdLst>
    <p:handoutMasterId r:id="rId51"/>
  </p:handoutMasterIdLst>
  <p:sldIdLst>
    <p:sldId id="256" r:id="rId2"/>
    <p:sldId id="363" r:id="rId3"/>
    <p:sldId id="364" r:id="rId4"/>
    <p:sldId id="365" r:id="rId5"/>
    <p:sldId id="366" r:id="rId6"/>
    <p:sldId id="354" r:id="rId7"/>
    <p:sldId id="382" r:id="rId8"/>
    <p:sldId id="383" r:id="rId9"/>
    <p:sldId id="384" r:id="rId10"/>
    <p:sldId id="385" r:id="rId11"/>
    <p:sldId id="391" r:id="rId12"/>
    <p:sldId id="313" r:id="rId13"/>
    <p:sldId id="315" r:id="rId14"/>
    <p:sldId id="316" r:id="rId15"/>
    <p:sldId id="317" r:id="rId16"/>
    <p:sldId id="318" r:id="rId17"/>
    <p:sldId id="320" r:id="rId18"/>
    <p:sldId id="367" r:id="rId19"/>
    <p:sldId id="368" r:id="rId20"/>
    <p:sldId id="369" r:id="rId21"/>
    <p:sldId id="370" r:id="rId22"/>
    <p:sldId id="371" r:id="rId23"/>
    <p:sldId id="372" r:id="rId24"/>
    <p:sldId id="397" r:id="rId25"/>
    <p:sldId id="398" r:id="rId26"/>
    <p:sldId id="327" r:id="rId27"/>
    <p:sldId id="328" r:id="rId28"/>
    <p:sldId id="329" r:id="rId29"/>
    <p:sldId id="330" r:id="rId30"/>
    <p:sldId id="392" r:id="rId31"/>
    <p:sldId id="393" r:id="rId32"/>
    <p:sldId id="394" r:id="rId33"/>
    <p:sldId id="395" r:id="rId34"/>
    <p:sldId id="396" r:id="rId35"/>
    <p:sldId id="373" r:id="rId36"/>
    <p:sldId id="374" r:id="rId37"/>
    <p:sldId id="331" r:id="rId38"/>
    <p:sldId id="332" r:id="rId39"/>
    <p:sldId id="333" r:id="rId40"/>
    <p:sldId id="334" r:id="rId41"/>
    <p:sldId id="399" r:id="rId42"/>
    <p:sldId id="380" r:id="rId43"/>
    <p:sldId id="381" r:id="rId44"/>
    <p:sldId id="378" r:id="rId45"/>
    <p:sldId id="379" r:id="rId46"/>
    <p:sldId id="337" r:id="rId47"/>
    <p:sldId id="353" r:id="rId48"/>
    <p:sldId id="336" r:id="rId49"/>
  </p:sldIdLst>
  <p:sldSz cx="12192000" cy="6858000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758" autoAdjust="0"/>
    <p:restoredTop sz="86014" autoAdjust="0"/>
  </p:normalViewPr>
  <p:slideViewPr>
    <p:cSldViewPr>
      <p:cViewPr>
        <p:scale>
          <a:sx n="118" d="100"/>
          <a:sy n="118" d="100"/>
        </p:scale>
        <p:origin x="-7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2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ct56\Desktop\research\researchspring09\Daniels\SBAC%20DATA\DataBases\repeated%20measures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ct56\Desktop\research\researchspring09\Daniels\SBAC%20DATA\DataBases\repeated%20measures2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rict56\Desktop\research\researchspring09\Daniels\SBAC%20DATA\DataBases\repeated%20measure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Math Developmental Scale Score </a:t>
            </a:r>
            <a:endParaRPr lang="en-US" sz="2800" dirty="0" smtClean="0"/>
          </a:p>
          <a:p>
            <a:pPr>
              <a:defRPr sz="2800"/>
            </a:pPr>
            <a:r>
              <a:rPr lang="en-US" sz="2800" dirty="0" smtClean="0"/>
              <a:t>ACPS</a:t>
            </a:r>
            <a:r>
              <a:rPr lang="en-US" sz="2800" baseline="0" dirty="0" smtClean="0"/>
              <a:t> ‘04</a:t>
            </a:r>
            <a:endParaRPr lang="en-US" sz="280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Group 1</c:v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</c:spPr>
          </c:marker>
          <c:cat>
            <c:numRef>
              <c:f>Sheet4!$A$17</c:f>
              <c:numCache>
                <c:formatCode>General</c:formatCode>
                <c:ptCount val="1"/>
                <c:pt idx="0">
                  <c:v>2004</c:v>
                </c:pt>
              </c:numCache>
            </c:numRef>
          </c:cat>
          <c:val>
            <c:numRef>
              <c:f>Sheet4!$B$17</c:f>
              <c:numCache>
                <c:formatCode>0.0</c:formatCode>
                <c:ptCount val="1"/>
                <c:pt idx="0">
                  <c:v>1841.9147222222221</c:v>
                </c:pt>
              </c:numCache>
            </c:numRef>
          </c:val>
          <c:smooth val="0"/>
        </c:ser>
        <c:ser>
          <c:idx val="1"/>
          <c:order val="1"/>
          <c:tx>
            <c:v>Group 2</c:v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</c:spPr>
          </c:marker>
          <c:cat>
            <c:numRef>
              <c:f>Sheet4!$A$17</c:f>
              <c:numCache>
                <c:formatCode>General</c:formatCode>
                <c:ptCount val="1"/>
                <c:pt idx="0">
                  <c:v>2004</c:v>
                </c:pt>
              </c:numCache>
            </c:numRef>
          </c:cat>
          <c:val>
            <c:numRef>
              <c:f>Sheet4!$C$17</c:f>
              <c:numCache>
                <c:formatCode>0.0</c:formatCode>
                <c:ptCount val="1"/>
                <c:pt idx="0">
                  <c:v>1677.7668125101279</c:v>
                </c:pt>
              </c:numCache>
            </c:numRef>
          </c:val>
          <c:smooth val="0"/>
        </c:ser>
        <c:ser>
          <c:idx val="2"/>
          <c:order val="2"/>
          <c:tx>
            <c:v>Group 3</c:v>
          </c:tx>
          <c:spPr>
            <a:ln>
              <a:solidFill>
                <a:srgbClr val="FF0000"/>
              </a:solidFill>
            </a:ln>
          </c:spPr>
          <c:dPt>
            <c:idx val="0"/>
            <c:marker>
              <c:spPr>
                <a:solidFill>
                  <a:srgbClr val="FF0000"/>
                </a:solidFill>
              </c:spPr>
            </c:marker>
            <c:bubble3D val="0"/>
          </c:dPt>
          <c:cat>
            <c:numRef>
              <c:f>Sheet4!$A$17</c:f>
              <c:numCache>
                <c:formatCode>General</c:formatCode>
                <c:ptCount val="1"/>
                <c:pt idx="0">
                  <c:v>2004</c:v>
                </c:pt>
              </c:numCache>
            </c:numRef>
          </c:cat>
          <c:val>
            <c:numRef>
              <c:f>Sheet4!$D$17</c:f>
              <c:numCache>
                <c:formatCode>0.0</c:formatCode>
                <c:ptCount val="1"/>
                <c:pt idx="0">
                  <c:v>1523.5720361509798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955264"/>
        <c:axId val="184956800"/>
      </c:lineChart>
      <c:catAx>
        <c:axId val="18495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184956800"/>
        <c:crosses val="autoZero"/>
        <c:auto val="1"/>
        <c:lblAlgn val="ctr"/>
        <c:lblOffset val="100"/>
        <c:noMultiLvlLbl val="0"/>
      </c:catAx>
      <c:valAx>
        <c:axId val="184956800"/>
        <c:scaling>
          <c:orientation val="minMax"/>
          <c:max val="1900"/>
          <c:min val="145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Math Developmental Scale Score</a:t>
                </a: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nextTo"/>
        <c:crossAx val="184955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Math Developmental Scale Score </a:t>
            </a:r>
            <a:endParaRPr lang="en-US" dirty="0" smtClean="0"/>
          </a:p>
          <a:p>
            <a:pPr>
              <a:defRPr/>
            </a:pPr>
            <a:r>
              <a:rPr lang="en-US" sz="2400" b="1" i="0" u="none" strike="noStrike" baseline="0" dirty="0" smtClean="0"/>
              <a:t>ACPS </a:t>
            </a:r>
            <a:r>
              <a:rPr lang="en-US" dirty="0" smtClean="0"/>
              <a:t> ‘04-’05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Group 1</c:v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</c:spPr>
          </c:marker>
          <c:cat>
            <c:numRef>
              <c:f>Sheet4!$A$17:$A$18</c:f>
              <c:numCache>
                <c:formatCode>General</c:formatCode>
                <c:ptCount val="2"/>
                <c:pt idx="0">
                  <c:v>2004</c:v>
                </c:pt>
                <c:pt idx="1">
                  <c:v>2005</c:v>
                </c:pt>
              </c:numCache>
            </c:numRef>
          </c:cat>
          <c:val>
            <c:numRef>
              <c:f>Sheet4!$B$17:$B$18</c:f>
              <c:numCache>
                <c:formatCode>0.0</c:formatCode>
                <c:ptCount val="2"/>
                <c:pt idx="0">
                  <c:v>1841.9147222222221</c:v>
                </c:pt>
                <c:pt idx="1">
                  <c:v>1880.3262987013002</c:v>
                </c:pt>
              </c:numCache>
            </c:numRef>
          </c:val>
          <c:smooth val="0"/>
        </c:ser>
        <c:ser>
          <c:idx val="1"/>
          <c:order val="1"/>
          <c:tx>
            <c:v>Group 2</c:v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</c:spPr>
          </c:marker>
          <c:dPt>
            <c:idx val="1"/>
            <c:marker>
              <c:symbol val="square"/>
              <c:size val="13"/>
              <c:spPr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c:spPr>
            </c:marker>
            <c:bubble3D val="0"/>
          </c:dPt>
          <c:cat>
            <c:numRef>
              <c:f>Sheet4!$A$17:$A$18</c:f>
              <c:numCache>
                <c:formatCode>General</c:formatCode>
                <c:ptCount val="2"/>
                <c:pt idx="0">
                  <c:v>2004</c:v>
                </c:pt>
                <c:pt idx="1">
                  <c:v>2005</c:v>
                </c:pt>
              </c:numCache>
            </c:numRef>
          </c:cat>
          <c:val>
            <c:numRef>
              <c:f>Sheet4!$C$17:$C$18</c:f>
              <c:numCache>
                <c:formatCode>0.0</c:formatCode>
                <c:ptCount val="2"/>
                <c:pt idx="0">
                  <c:v>1677.7668125101279</c:v>
                </c:pt>
                <c:pt idx="1">
                  <c:v>1726.3039348710943</c:v>
                </c:pt>
              </c:numCache>
            </c:numRef>
          </c:val>
          <c:smooth val="0"/>
        </c:ser>
        <c:ser>
          <c:idx val="2"/>
          <c:order val="2"/>
          <c:tx>
            <c:v>Group 3</c:v>
          </c:tx>
          <c:spPr>
            <a:ln>
              <a:solidFill>
                <a:srgbClr val="FF0000"/>
              </a:solidFill>
            </a:ln>
          </c:spPr>
          <c:dPt>
            <c:idx val="0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1"/>
            <c:marker>
              <c:spPr>
                <a:solidFill>
                  <a:srgbClr val="FF0000"/>
                </a:solidFill>
              </c:spPr>
            </c:marker>
            <c:bubble3D val="0"/>
          </c:dPt>
          <c:cat>
            <c:numRef>
              <c:f>Sheet4!$A$17:$A$18</c:f>
              <c:numCache>
                <c:formatCode>General</c:formatCode>
                <c:ptCount val="2"/>
                <c:pt idx="0">
                  <c:v>2004</c:v>
                </c:pt>
                <c:pt idx="1">
                  <c:v>2005</c:v>
                </c:pt>
              </c:numCache>
            </c:numRef>
          </c:cat>
          <c:val>
            <c:numRef>
              <c:f>Sheet4!$D$17:$D$18</c:f>
              <c:numCache>
                <c:formatCode>0.0</c:formatCode>
                <c:ptCount val="2"/>
                <c:pt idx="0">
                  <c:v>1523.5720361509798</c:v>
                </c:pt>
                <c:pt idx="1">
                  <c:v>1585.8275089605761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779392"/>
        <c:axId val="152781184"/>
      </c:lineChart>
      <c:catAx>
        <c:axId val="15277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2781184"/>
        <c:crosses val="autoZero"/>
        <c:auto val="1"/>
        <c:lblAlgn val="ctr"/>
        <c:lblOffset val="100"/>
        <c:noMultiLvlLbl val="0"/>
      </c:catAx>
      <c:valAx>
        <c:axId val="152781184"/>
        <c:scaling>
          <c:orientation val="minMax"/>
          <c:max val="1900"/>
          <c:min val="145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Math Developmental Scale Score</a:t>
                </a: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nextTo"/>
        <c:crossAx val="1527793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Math Developmental Scale Score </a:t>
            </a:r>
            <a:endParaRPr lang="en-US" sz="2800" dirty="0" smtClean="0"/>
          </a:p>
          <a:p>
            <a:pPr>
              <a:defRPr sz="2800"/>
            </a:pPr>
            <a:r>
              <a:rPr lang="en-US" sz="2800" b="1" i="0" u="none" strike="noStrike" baseline="0" dirty="0" smtClean="0"/>
              <a:t>ACPS </a:t>
            </a:r>
            <a:r>
              <a:rPr lang="en-US" sz="2800" dirty="0" smtClean="0"/>
              <a:t> ‘04-’06</a:t>
            </a:r>
            <a:endParaRPr lang="en-US" sz="280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Group 1</c:v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</c:spPr>
          </c:marker>
          <c:cat>
            <c:numRef>
              <c:f>Sheet4!$A$17:$A$19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Sheet4!$B$17:$B$19</c:f>
              <c:numCache>
                <c:formatCode>0.0</c:formatCode>
                <c:ptCount val="3"/>
                <c:pt idx="0">
                  <c:v>1841.9147222222221</c:v>
                </c:pt>
                <c:pt idx="1">
                  <c:v>1880.3262987013002</c:v>
                </c:pt>
                <c:pt idx="2">
                  <c:v>1882.5047554347855</c:v>
                </c:pt>
              </c:numCache>
            </c:numRef>
          </c:val>
          <c:smooth val="0"/>
        </c:ser>
        <c:ser>
          <c:idx val="1"/>
          <c:order val="1"/>
          <c:tx>
            <c:v>Group 2</c:v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</c:spPr>
          </c:marker>
          <c:dPt>
            <c:idx val="1"/>
            <c:marker>
              <c:symbol val="square"/>
              <c:size val="13"/>
              <c:spPr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c:spPr>
            </c:marker>
            <c:bubble3D val="0"/>
          </c:dPt>
          <c:cat>
            <c:numRef>
              <c:f>Sheet4!$A$17:$A$19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Sheet4!$C$17:$C$19</c:f>
              <c:numCache>
                <c:formatCode>0.0</c:formatCode>
                <c:ptCount val="3"/>
                <c:pt idx="0">
                  <c:v>1677.7668125101279</c:v>
                </c:pt>
                <c:pt idx="1">
                  <c:v>1726.3039348710965</c:v>
                </c:pt>
                <c:pt idx="2">
                  <c:v>1723.4143002028375</c:v>
                </c:pt>
              </c:numCache>
            </c:numRef>
          </c:val>
          <c:smooth val="0"/>
        </c:ser>
        <c:ser>
          <c:idx val="2"/>
          <c:order val="2"/>
          <c:tx>
            <c:v>Group3</c:v>
          </c:tx>
          <c:spPr>
            <a:ln>
              <a:solidFill>
                <a:srgbClr val="FF0000"/>
              </a:solidFill>
            </a:ln>
          </c:spPr>
          <c:dPt>
            <c:idx val="0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1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2"/>
            <c:marker>
              <c:spPr>
                <a:solidFill>
                  <a:srgbClr val="FF0000"/>
                </a:solidFill>
              </c:spPr>
            </c:marker>
            <c:bubble3D val="0"/>
          </c:dPt>
          <c:cat>
            <c:numRef>
              <c:f>Sheet4!$A$17:$A$19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Sheet4!$D$17:$D$19</c:f>
              <c:numCache>
                <c:formatCode>0.0</c:formatCode>
                <c:ptCount val="3"/>
                <c:pt idx="0">
                  <c:v>1523.5720361509805</c:v>
                </c:pt>
                <c:pt idx="1">
                  <c:v>1585.8275089605761</c:v>
                </c:pt>
                <c:pt idx="2">
                  <c:v>1599.4199395770399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815104"/>
        <c:axId val="152816640"/>
      </c:lineChart>
      <c:catAx>
        <c:axId val="15281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52816640"/>
        <c:crosses val="autoZero"/>
        <c:auto val="1"/>
        <c:lblAlgn val="ctr"/>
        <c:lblOffset val="100"/>
        <c:noMultiLvlLbl val="0"/>
      </c:catAx>
      <c:valAx>
        <c:axId val="152816640"/>
        <c:scaling>
          <c:orientation val="minMax"/>
          <c:max val="1900"/>
          <c:min val="145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Math Developmental Scale Score</a:t>
                </a: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nextTo"/>
        <c:crossAx val="1528151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9FDBE746-B8C4-4F14-AC22-886C908399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C61BD3C0-91A1-40D8-9495-CAC3D373B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70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7C6F1159-C9C6-4CCC-9C90-9E0A0FDB96C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3700" y="692150"/>
            <a:ext cx="61468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D0744E11-FCEF-4D9F-967C-A3E4E542B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7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C126EB-3B92-4A23-85C0-A78C832F22DB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AD52CB-784B-449A-988A-262800287F6E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818E8C-3406-48FC-ABAD-7C70925EFA6D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E31243-55B3-4136-9FB6-0CAA98A60FF4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30CB9-69CC-4367-B70B-CD889D6C9B2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91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0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1" y="6425641"/>
            <a:ext cx="1643529" cy="365125"/>
          </a:xfrm>
        </p:spPr>
        <p:txBody>
          <a:bodyPr/>
          <a:lstStyle>
            <a:lvl1pPr algn="l">
              <a:defRPr/>
            </a:lvl1pPr>
          </a:lstStyle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1" y="6425641"/>
            <a:ext cx="3490259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6767" y="228600"/>
            <a:ext cx="5647267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65851" y="228600"/>
            <a:ext cx="27432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69917" y="2377440"/>
            <a:ext cx="27432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47401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633" y="134471"/>
            <a:ext cx="10075084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691" y="1129553"/>
            <a:ext cx="10078613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0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1" y="6425641"/>
            <a:ext cx="1643529" cy="365125"/>
          </a:xfrm>
        </p:spPr>
        <p:txBody>
          <a:bodyPr/>
          <a:lstStyle>
            <a:lvl1pPr algn="l">
              <a:defRPr/>
            </a:lvl1pPr>
          </a:lstStyle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1" y="6425641"/>
            <a:ext cx="3490259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6767" y="228600"/>
            <a:ext cx="5647267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165851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744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1779495"/>
            <a:ext cx="41148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8543" y="228600"/>
            <a:ext cx="1093457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124201"/>
            <a:ext cx="75184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4495801"/>
            <a:ext cx="75184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8541" y="6248775"/>
            <a:ext cx="196625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775"/>
            <a:ext cx="7518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74400" y="6248775"/>
            <a:ext cx="738717" cy="365125"/>
          </a:xfrm>
        </p:spPr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71483" y="3110755"/>
            <a:ext cx="34787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1" y="228600"/>
            <a:ext cx="283633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947401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691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6504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447366"/>
            <a:ext cx="48768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6504" y="2447366"/>
            <a:ext cx="48768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70848"/>
            <a:ext cx="48768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6504" y="2070848"/>
            <a:ext cx="48768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690" y="1985963"/>
            <a:ext cx="1009220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664690" y="4164965"/>
            <a:ext cx="1009220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4400" y="242235"/>
            <a:ext cx="738717" cy="365125"/>
          </a:xfrm>
        </p:spPr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64691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670561" y="1985963"/>
            <a:ext cx="4876551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670561" y="4164965"/>
            <a:ext cx="4876551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8" y="228600"/>
            <a:ext cx="460163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4340352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8368" y="273051"/>
            <a:ext cx="6129865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4" y="3733801"/>
            <a:ext cx="4340352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586"/>
            <a:ext cx="2049929" cy="365125"/>
          </a:xfrm>
        </p:spPr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5741" y="6423586"/>
            <a:ext cx="4422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9205" y="3124200"/>
            <a:ext cx="5197696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28600"/>
            <a:ext cx="4614211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9205" y="3995737"/>
            <a:ext cx="5197696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586"/>
            <a:ext cx="2049929" cy="365125"/>
          </a:xfrm>
        </p:spPr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0" y="6423586"/>
            <a:ext cx="40068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20147" y="3370730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341" y="4424082"/>
            <a:ext cx="8254876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28600"/>
            <a:ext cx="85045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341" y="5257800"/>
            <a:ext cx="8254876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069917" y="2377440"/>
            <a:ext cx="27432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6283" y="4632792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6" y="228600"/>
            <a:ext cx="851622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6" y="2571750"/>
            <a:ext cx="8242148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6" y="3733801"/>
            <a:ext cx="8239421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49683" y="6235608"/>
            <a:ext cx="17978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8128" y="6235608"/>
            <a:ext cx="619747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494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9069917" y="4535424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7" y="228600"/>
            <a:ext cx="56472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6" y="2571750"/>
            <a:ext cx="53555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5" y="3733801"/>
            <a:ext cx="5353739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64000" y="6235608"/>
            <a:ext cx="17978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8128" y="6235608"/>
            <a:ext cx="345427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65851" y="4534726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65851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65851" y="2381663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70848" y="2381662"/>
            <a:ext cx="27432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3124200"/>
            <a:ext cx="414528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365248"/>
            <a:ext cx="5653492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3995737"/>
            <a:ext cx="414528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586"/>
            <a:ext cx="2049929" cy="365125"/>
          </a:xfrm>
        </p:spPr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0" y="6423586"/>
            <a:ext cx="40068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33815" y="3370730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70540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80833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61029" y="954742"/>
            <a:ext cx="908424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58757"/>
            <a:ext cx="9144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11500967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4633" y="484094"/>
            <a:ext cx="10075084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633" y="1981201"/>
            <a:ext cx="10075084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0329" y="642358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9E0F402-272E-484C-81A5-98578C306443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941" y="6423586"/>
            <a:ext cx="8163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242235"/>
            <a:ext cx="738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03C09190-3591-4B0B-B1D8-0D97BDE952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5384800" cy="4191000"/>
          </a:xfrm>
          <a:ln w="57150" cmpd="sng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Price of Poverty</a:t>
            </a:r>
            <a:b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Graham Center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7600" y="4648200"/>
            <a:ext cx="5613400" cy="18288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Community Outreach Research Team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College of Medicine :: University of Florida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Dr. Nancy Hardt, MD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Mona Sayedul Huq, MS, CHES</a:t>
            </a:r>
          </a:p>
        </p:txBody>
      </p:sp>
      <p:pic>
        <p:nvPicPr>
          <p:cNvPr id="5" name="Picture 4" descr="UFsignatureThemeline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914400"/>
            <a:ext cx="247497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5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Gini index</a:t>
            </a:r>
          </a:p>
          <a:p>
            <a:r>
              <a:rPr lang="en-US" sz="2400" dirty="0" smtClean="0"/>
              <a:t>Minimum wage</a:t>
            </a:r>
          </a:p>
          <a:p>
            <a:r>
              <a:rPr lang="en-US" sz="2400" dirty="0" smtClean="0"/>
              <a:t>Living wage</a:t>
            </a:r>
          </a:p>
          <a:p>
            <a:r>
              <a:rPr lang="en-US" sz="2400" dirty="0" smtClean="0"/>
              <a:t>Incomes in Alachua County</a:t>
            </a:r>
          </a:p>
          <a:p>
            <a:r>
              <a:rPr lang="en-US" sz="2400" dirty="0" smtClean="0"/>
              <a:t>Education of children in Alachua County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264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Wealth= Health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Education=Wealth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Therefore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Education= Health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43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Which of the following is NOT in the top 5 for income inequality among 300 US cities?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Gainesville</a:t>
            </a:r>
          </a:p>
          <a:p>
            <a:pPr marL="0" indent="0">
              <a:buNone/>
            </a:pPr>
            <a:r>
              <a:rPr lang="en-US" sz="2400" dirty="0" smtClean="0"/>
              <a:t>    Miami</a:t>
            </a:r>
          </a:p>
          <a:p>
            <a:r>
              <a:rPr lang="en-US" sz="2400" dirty="0" smtClean="0"/>
              <a:t>Atlanta</a:t>
            </a:r>
          </a:p>
          <a:p>
            <a:r>
              <a:rPr lang="en-US" sz="2400" dirty="0" smtClean="0"/>
              <a:t>New Orleans</a:t>
            </a:r>
          </a:p>
          <a:p>
            <a:r>
              <a:rPr lang="en-US" sz="2400" dirty="0" smtClean="0"/>
              <a:t>Dallas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6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Which of the following is NOT in the top 5 for income inequality among 300 US cities?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Gainesville</a:t>
            </a:r>
          </a:p>
          <a:p>
            <a:pPr marL="0" indent="0">
              <a:buNone/>
            </a:pPr>
            <a:r>
              <a:rPr lang="en-US" sz="2400" dirty="0" smtClean="0"/>
              <a:t>    Miami</a:t>
            </a:r>
          </a:p>
          <a:p>
            <a:r>
              <a:rPr lang="en-US" sz="2400" dirty="0" smtClean="0"/>
              <a:t>Atlanta</a:t>
            </a:r>
          </a:p>
          <a:p>
            <a:r>
              <a:rPr lang="en-US" sz="2400" dirty="0" smtClean="0"/>
              <a:t>New Orleans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Dallas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014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075084" cy="995082"/>
          </a:xfrm>
        </p:spPr>
        <p:txBody>
          <a:bodyPr/>
          <a:lstStyle/>
          <a:p>
            <a:r>
              <a:rPr lang="en-US" dirty="0"/>
              <a:t>2014 Gini Index-ranked the 50 cities in the US </a:t>
            </a:r>
            <a:r>
              <a:rPr lang="en-US" dirty="0" smtClean="0">
                <a:solidFill>
                  <a:schemeClr val="tx1"/>
                </a:solidFill>
              </a:rPr>
              <a:t>Cities with </a:t>
            </a:r>
            <a:r>
              <a:rPr lang="en-US" dirty="0">
                <a:solidFill>
                  <a:schemeClr val="tx1"/>
                </a:solidFill>
              </a:rPr>
              <a:t>the highest income inequality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#1 Atlanta</a:t>
            </a:r>
          </a:p>
          <a:p>
            <a:r>
              <a:rPr lang="en-US" dirty="0" smtClean="0"/>
              <a:t>#2 New Orleans</a:t>
            </a:r>
          </a:p>
          <a:p>
            <a:r>
              <a:rPr lang="en-US" dirty="0" smtClean="0"/>
              <a:t>#3 Miami</a:t>
            </a:r>
          </a:p>
          <a:p>
            <a:r>
              <a:rPr lang="en-US" dirty="0" smtClean="0"/>
              <a:t>#4 Jackson, MS</a:t>
            </a:r>
          </a:p>
          <a:p>
            <a:r>
              <a:rPr lang="en-US" dirty="0" smtClean="0"/>
              <a:t>#5 Gainesville (Median income $28,900 highest quintile has 58% of household income)</a:t>
            </a:r>
          </a:p>
          <a:p>
            <a:r>
              <a:rPr lang="en-US" dirty="0" smtClean="0"/>
              <a:t>#41 Philadelphia</a:t>
            </a:r>
          </a:p>
          <a:p>
            <a:r>
              <a:rPr lang="en-US" dirty="0" smtClean="0"/>
              <a:t>#45 Memphis, TN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Bloomberg visual data 2014 GINI coefficient US cities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532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Rockwell" panose="02060603020205020403" pitchFamily="18" charset="0"/>
              </a:rPr>
              <a:t>INCOME</a:t>
            </a:r>
            <a:r>
              <a:rPr lang="en-US" dirty="0" err="1" smtClean="0">
                <a:solidFill>
                  <a:schemeClr val="tx1"/>
                </a:solidFill>
                <a:latin typeface="Rockwell" panose="02060603020205020403" pitchFamily="18" charset="0"/>
              </a:rPr>
              <a:t>Alachua</a:t>
            </a:r>
            <a:r>
              <a:rPr lang="en-US" dirty="0" smtClean="0">
                <a:solidFill>
                  <a:schemeClr val="tx1"/>
                </a:solidFill>
                <a:latin typeface="Rockwell" panose="02060603020205020403" pitchFamily="18" charset="0"/>
              </a:rPr>
              <a:t> County</a:t>
            </a:r>
            <a:endParaRPr lang="en-US" dirty="0" smtClean="0">
              <a:latin typeface="Rockwell" panose="02060603020205020403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latin typeface="Rockwell" panose="02060603020205020403" pitchFamily="18" charset="0"/>
              </a:rPr>
              <a:t>Federal Poverty Level $20,000/</a:t>
            </a:r>
            <a:r>
              <a:rPr lang="en-US" sz="2400" dirty="0" err="1" smtClean="0">
                <a:latin typeface="Rockwell" panose="02060603020205020403" pitchFamily="18" charset="0"/>
              </a:rPr>
              <a:t>Yr</a:t>
            </a:r>
            <a:r>
              <a:rPr lang="en-US" sz="2400" dirty="0" smtClean="0">
                <a:latin typeface="Rockwell" panose="02060603020205020403" pitchFamily="18" charset="0"/>
              </a:rPr>
              <a:t>/Family Of 4 ($9.83/</a:t>
            </a:r>
            <a:r>
              <a:rPr lang="en-US" sz="2400" dirty="0" err="1" smtClean="0">
                <a:latin typeface="Rockwell" panose="02060603020205020403" pitchFamily="18" charset="0"/>
              </a:rPr>
              <a:t>Hr</a:t>
            </a:r>
            <a:r>
              <a:rPr lang="en-US" sz="2400" dirty="0" smtClean="0">
                <a:latin typeface="Rockwell" panose="02060603020205020403" pitchFamily="18" charset="0"/>
              </a:rPr>
              <a:t>)</a:t>
            </a:r>
          </a:p>
          <a:p>
            <a:pPr eaLnBrk="1" hangingPunct="1"/>
            <a:r>
              <a:rPr lang="en-US" sz="2400" dirty="0" smtClean="0">
                <a:latin typeface="Rockwell" panose="02060603020205020403" pitchFamily="18" charset="0"/>
              </a:rPr>
              <a:t>Median Income $42,818 ($21/</a:t>
            </a:r>
            <a:r>
              <a:rPr lang="en-US" sz="2400" dirty="0" err="1" smtClean="0">
                <a:latin typeface="Rockwell" panose="02060603020205020403" pitchFamily="18" charset="0"/>
              </a:rPr>
              <a:t>Hr</a:t>
            </a:r>
            <a:r>
              <a:rPr lang="en-US" sz="2400" dirty="0" smtClean="0">
                <a:latin typeface="Rockwell" panose="02060603020205020403" pitchFamily="18" charset="0"/>
              </a:rPr>
              <a:t>)</a:t>
            </a:r>
          </a:p>
          <a:p>
            <a:pPr eaLnBrk="1" hangingPunct="1"/>
            <a:r>
              <a:rPr lang="en-US" sz="2400" dirty="0" smtClean="0">
                <a:latin typeface="Rockwell" panose="02060603020205020403" pitchFamily="18" charset="0"/>
              </a:rPr>
              <a:t>Federal Minimum Wage $7.25</a:t>
            </a:r>
          </a:p>
          <a:p>
            <a:r>
              <a:rPr lang="en-US" sz="2400" dirty="0" smtClean="0">
                <a:latin typeface="Rockwell" panose="02060603020205020403" pitchFamily="18" charset="0"/>
              </a:rPr>
              <a:t>Florida Minimum Wage $7.93</a:t>
            </a:r>
          </a:p>
          <a:p>
            <a:r>
              <a:rPr lang="en-US" sz="2400" dirty="0" smtClean="0">
                <a:latin typeface="Rockwell" panose="02060603020205020403" pitchFamily="18" charset="0"/>
              </a:rPr>
              <a:t>Alachua County Living Wage $9.27/Person, $19.22 For One Adult Plus One Child</a:t>
            </a:r>
            <a:endParaRPr lang="en-US" sz="24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70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solidFill>
                  <a:schemeClr val="tx1"/>
                </a:solidFill>
                <a:latin typeface="+mn-lt"/>
              </a:rPr>
              <a:t>Alachua County Living Wage </a:t>
            </a:r>
            <a:r>
              <a:rPr lang="en-US" sz="4000" dirty="0" smtClean="0">
                <a:latin typeface="Arial" charset="0"/>
              </a:rPr>
              <a:t> WAGE MONTHLY EXPENSES, FAMILY OF 4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4633" y="1219201"/>
            <a:ext cx="10075084" cy="4906964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sz="2800" dirty="0" smtClean="0">
                <a:latin typeface="+mj-lt"/>
              </a:rPr>
              <a:t>Food $754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Child Care (X2) $1094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Medical Care $364 (X12=4368)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Housing $742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Transportation $940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Other $781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Annual Income Before Taxes $56,614</a:t>
            </a:r>
          </a:p>
          <a:p>
            <a:r>
              <a:rPr lang="en-US" sz="2900" dirty="0">
                <a:solidFill>
                  <a:schemeClr val="tx1"/>
                </a:solidFill>
              </a:rPr>
              <a:t>Living wage for family of 3 is $48,604</a:t>
            </a:r>
            <a:endParaRPr lang="en-US" sz="2900" dirty="0" smtClean="0"/>
          </a:p>
          <a:p>
            <a:pPr eaLnBrk="1" hangingPunct="1"/>
            <a:r>
              <a:rPr lang="en-US" sz="2800" dirty="0" smtClean="0">
                <a:latin typeface="+mj-lt"/>
              </a:rPr>
              <a:t>Median Household Income </a:t>
            </a:r>
            <a:r>
              <a:rPr lang="en-US" sz="2800" dirty="0" err="1" smtClean="0">
                <a:latin typeface="+mj-lt"/>
              </a:rPr>
              <a:t>Fl</a:t>
            </a:r>
            <a:r>
              <a:rPr lang="en-US" sz="2800" dirty="0" smtClean="0">
                <a:latin typeface="+mj-lt"/>
              </a:rPr>
              <a:t> $42,865 Males, $36,351 Females</a:t>
            </a:r>
          </a:p>
          <a:p>
            <a:pPr eaLnBrk="1" hangingPunct="1"/>
            <a:r>
              <a:rPr lang="en-US" sz="2800" dirty="0" smtClean="0">
                <a:latin typeface="+mj-lt"/>
              </a:rPr>
              <a:t>Median Household income Alachua County $29,000</a:t>
            </a:r>
          </a:p>
          <a:p>
            <a:pPr eaLnBrk="1" hangingPunct="1"/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878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64633" y="228600"/>
            <a:ext cx="10075084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Alachua County wages below living </a:t>
            </a:r>
            <a:r>
              <a:rPr lang="en-US" sz="2800" dirty="0" err="1" smtClean="0">
                <a:solidFill>
                  <a:schemeClr val="tx1"/>
                </a:solidFill>
              </a:rPr>
              <a:t>wage</a:t>
            </a:r>
            <a:r>
              <a:rPr lang="en-US" sz="4000" dirty="0" err="1" smtClean="0">
                <a:latin typeface="Arial" charset="0"/>
              </a:rPr>
              <a:t>HOURLY</a:t>
            </a:r>
            <a:r>
              <a:rPr lang="en-US" sz="4000" dirty="0" smtClean="0">
                <a:latin typeface="Arial" charset="0"/>
              </a:rPr>
              <a:t> WAGES (BELOW LIVINGAGE)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4633" y="1143001"/>
            <a:ext cx="10075084" cy="4983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Sales $12.43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Installation, </a:t>
            </a:r>
            <a:r>
              <a:rPr lang="en-US" sz="2800" dirty="0" err="1" smtClean="0">
                <a:latin typeface="+mj-lt"/>
              </a:rPr>
              <a:t>Maint</a:t>
            </a:r>
            <a:r>
              <a:rPr lang="en-US" sz="2800" dirty="0" smtClean="0">
                <a:latin typeface="+mj-lt"/>
              </a:rPr>
              <a:t>, Repair $17.53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Construction $16.18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Farming $8.86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Cleaning And Grounds Work $9.77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Office And Administrative Support $13.65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Security $16.40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+mj-lt"/>
              </a:rPr>
              <a:t>Community And Social Services $17.83</a:t>
            </a:r>
          </a:p>
        </p:txBody>
      </p:sp>
    </p:spTree>
    <p:extLst>
      <p:ext uri="{BB962C8B-B14F-4D97-AF65-F5344CB8AC3E}">
        <p14:creationId xmlns:p14="http://schemas.microsoft.com/office/powerpoint/2010/main" val="1360953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100" dirty="0" smtClean="0">
                <a:solidFill>
                  <a:schemeClr val="tx1"/>
                </a:solidFill>
              </a:rPr>
              <a:t>Alachua County wages above living </a:t>
            </a:r>
            <a:r>
              <a:rPr lang="en-US" sz="3100" dirty="0" err="1" smtClean="0">
                <a:solidFill>
                  <a:schemeClr val="tx1"/>
                </a:solidFill>
              </a:rPr>
              <a:t>wage</a:t>
            </a:r>
            <a:r>
              <a:rPr lang="en-US" sz="4000" dirty="0" err="1" smtClean="0">
                <a:latin typeface="Arial" charset="0"/>
              </a:rPr>
              <a:t>OURLY</a:t>
            </a:r>
            <a:r>
              <a:rPr lang="en-US" sz="4000" dirty="0" smtClean="0">
                <a:latin typeface="Arial" charset="0"/>
              </a:rPr>
              <a:t> WAGES, LIVING WAGE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latin typeface="+mj-lt"/>
              </a:rPr>
              <a:t>Management $43.41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Business Operations $25.89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Computer/Math $30.49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Architecture $29.94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Life Science $24.25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Legal $29.29</a:t>
            </a:r>
          </a:p>
          <a:p>
            <a:pPr eaLnBrk="1" hangingPunct="1"/>
            <a:endParaRPr 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5315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1219200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0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35ACA2"/>
                </a:solidFill>
              </a:rPr>
              <a:t>How many </a:t>
            </a:r>
            <a:r>
              <a:rPr lang="en-US" dirty="0">
                <a:solidFill>
                  <a:srgbClr val="35ACA2"/>
                </a:solidFill>
              </a:rPr>
              <a:t>reproductive-aged women gave birth in the last 12 months?</a:t>
            </a:r>
            <a:br>
              <a:rPr lang="en-US" dirty="0">
                <a:solidFill>
                  <a:srgbClr val="35ACA2"/>
                </a:solidFill>
              </a:rPr>
            </a:br>
            <a:endParaRPr lang="en-US" dirty="0">
              <a:solidFill>
                <a:srgbClr val="35AC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800" dirty="0" smtClean="0"/>
              <a:t>A. 50</a:t>
            </a:r>
            <a:r>
              <a:rPr lang="en-US" sz="2800" dirty="0"/>
              <a:t>% or 36, 503</a:t>
            </a:r>
          </a:p>
          <a:p>
            <a:pPr marL="0" lvl="0" indent="0" algn="ctr">
              <a:buNone/>
            </a:pPr>
            <a:r>
              <a:rPr lang="en-US" sz="2800" dirty="0" smtClean="0"/>
              <a:t>B. 25</a:t>
            </a:r>
            <a:r>
              <a:rPr lang="en-US" sz="2800" dirty="0"/>
              <a:t>% or 18, </a:t>
            </a:r>
            <a:r>
              <a:rPr lang="en-US" sz="2800" dirty="0" smtClean="0"/>
              <a:t>256</a:t>
            </a:r>
          </a:p>
          <a:p>
            <a:pPr marL="0" lvl="0" indent="0">
              <a:buNone/>
            </a:pPr>
            <a:r>
              <a:rPr lang="en-US" sz="2800" dirty="0" smtClean="0"/>
              <a:t>			         C.12</a:t>
            </a:r>
            <a:r>
              <a:rPr lang="en-US" sz="2800" dirty="0"/>
              <a:t>% or </a:t>
            </a:r>
            <a:r>
              <a:rPr lang="en-US" sz="2800" dirty="0" smtClean="0"/>
              <a:t>8760  </a:t>
            </a:r>
            <a:endParaRPr lang="en-US" sz="2800" dirty="0"/>
          </a:p>
          <a:p>
            <a:pPr marL="0" lvl="0" indent="0">
              <a:buNone/>
            </a:pPr>
            <a:r>
              <a:rPr lang="en-US" sz="2800" dirty="0" smtClean="0"/>
              <a:t>			         D. 2.5</a:t>
            </a:r>
            <a:r>
              <a:rPr lang="en-US" sz="2800" dirty="0"/>
              <a:t>% or 1825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35ACA2"/>
                </a:solidFill>
              </a:rPr>
              <a:t>What percent of reproductive-aged women gave birth in the last 12 months?</a:t>
            </a:r>
            <a:br>
              <a:rPr lang="en-US" dirty="0">
                <a:solidFill>
                  <a:srgbClr val="35ACA2"/>
                </a:solidFill>
              </a:rPr>
            </a:br>
            <a:endParaRPr lang="en-US" dirty="0">
              <a:solidFill>
                <a:srgbClr val="35AC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800" dirty="0" smtClean="0"/>
              <a:t>A. 50</a:t>
            </a:r>
            <a:r>
              <a:rPr lang="en-US" sz="2800" dirty="0"/>
              <a:t>% or 36, 503</a:t>
            </a:r>
          </a:p>
          <a:p>
            <a:pPr marL="0" lvl="0" indent="0" algn="ctr">
              <a:buNone/>
            </a:pPr>
            <a:r>
              <a:rPr lang="en-US" sz="2800" dirty="0" smtClean="0"/>
              <a:t>B. 25</a:t>
            </a:r>
            <a:r>
              <a:rPr lang="en-US" sz="2800" dirty="0"/>
              <a:t>% or 18, </a:t>
            </a:r>
            <a:r>
              <a:rPr lang="en-US" sz="2800" dirty="0" smtClean="0"/>
              <a:t>256</a:t>
            </a:r>
          </a:p>
          <a:p>
            <a:pPr marL="0" lvl="0" indent="0">
              <a:buNone/>
            </a:pPr>
            <a:r>
              <a:rPr lang="en-US" sz="2800" dirty="0" smtClean="0"/>
              <a:t>			         C.12</a:t>
            </a:r>
            <a:r>
              <a:rPr lang="en-US" sz="2800" dirty="0"/>
              <a:t>% or </a:t>
            </a:r>
            <a:r>
              <a:rPr lang="en-US" sz="2800" dirty="0" smtClean="0"/>
              <a:t>8760  </a:t>
            </a:r>
            <a:endParaRPr lang="en-US" sz="2800" dirty="0"/>
          </a:p>
          <a:p>
            <a:pPr marL="0" lv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			         D. 2.5</a:t>
            </a:r>
            <a:r>
              <a:rPr lang="en-US" sz="2800" dirty="0">
                <a:solidFill>
                  <a:srgbClr val="FF0000"/>
                </a:solidFill>
              </a:rPr>
              <a:t>% or 1825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2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4"/>
                </a:solidFill>
              </a:rPr>
              <a:t>Of the women who gave birth, what percent of these women were single?</a:t>
            </a:r>
            <a:br>
              <a:rPr lang="en-US" dirty="0">
                <a:solidFill>
                  <a:schemeClr val="accent4"/>
                </a:solidFill>
              </a:rPr>
            </a:b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A. 60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r>
              <a:rPr lang="en-US" sz="2800" dirty="0" smtClean="0"/>
              <a:t>B. 45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r>
              <a:rPr lang="en-US" sz="2800" dirty="0" smtClean="0"/>
              <a:t>C. 30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r>
              <a:rPr lang="en-US" sz="2800" dirty="0" smtClean="0"/>
              <a:t>D. 15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37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4"/>
                </a:solidFill>
              </a:rPr>
              <a:t>Of the women who gave birth, what percent of these women were single?</a:t>
            </a:r>
            <a:br>
              <a:rPr lang="en-US" dirty="0">
                <a:solidFill>
                  <a:schemeClr val="accent4"/>
                </a:solidFill>
              </a:rPr>
            </a:b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A. 60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r>
              <a:rPr lang="en-US" sz="2800" dirty="0" smtClean="0"/>
              <a:t>B. 45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C. 30</a:t>
            </a:r>
            <a:r>
              <a:rPr lang="en-US" sz="2800" dirty="0">
                <a:solidFill>
                  <a:srgbClr val="FF6600"/>
                </a:solidFill>
              </a:rPr>
              <a:t>%</a:t>
            </a:r>
          </a:p>
          <a:p>
            <a:pPr marL="0" indent="0" algn="ctr">
              <a:buNone/>
            </a:pPr>
            <a:r>
              <a:rPr lang="en-US" sz="2800" dirty="0" smtClean="0"/>
              <a:t>D. 15</a:t>
            </a:r>
            <a:r>
              <a:rPr lang="en-US" sz="2800" dirty="0"/>
              <a:t>%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36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Of the women who gave birth, what percent receive cash supports (does not include Medicaid, WIC, food stamps/SNAP or housing subsidies)?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3" y="3124200"/>
            <a:ext cx="10075084" cy="30019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					A. 90</a:t>
            </a:r>
            <a:r>
              <a:rPr lang="en-US" sz="2800" dirty="0"/>
              <a:t>%</a:t>
            </a:r>
          </a:p>
          <a:p>
            <a:pPr marL="0" indent="0" algn="just">
              <a:buNone/>
            </a:pPr>
            <a:r>
              <a:rPr lang="en-US" sz="2800" dirty="0" smtClean="0"/>
              <a:t>					B. 45</a:t>
            </a:r>
            <a:r>
              <a:rPr lang="en-US" sz="2800" dirty="0"/>
              <a:t>%</a:t>
            </a:r>
          </a:p>
          <a:p>
            <a:pPr marL="0" indent="0" algn="just">
              <a:buNone/>
            </a:pPr>
            <a:r>
              <a:rPr lang="en-US" sz="2800" dirty="0" smtClean="0"/>
              <a:t>					C. 23</a:t>
            </a:r>
            <a:r>
              <a:rPr lang="en-US" sz="2800" dirty="0"/>
              <a:t>%</a:t>
            </a:r>
          </a:p>
          <a:p>
            <a:pPr marL="0" indent="0" algn="just">
              <a:buNone/>
            </a:pPr>
            <a:r>
              <a:rPr lang="en-US" sz="2800" dirty="0" smtClean="0"/>
              <a:t>					D. 5</a:t>
            </a:r>
            <a:r>
              <a:rPr lang="en-US" sz="2800" dirty="0"/>
              <a:t>% </a:t>
            </a:r>
          </a:p>
          <a:p>
            <a:pPr marL="0" indent="0" algn="just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74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Of the women who gave birth, what percent receive cash supports (does not include Medicaid, WIC, food stamps/SNAP or housing subsidies)?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3" y="3124200"/>
            <a:ext cx="10075084" cy="30019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			A. 90</a:t>
            </a:r>
            <a:r>
              <a:rPr lang="en-US" sz="2800" dirty="0"/>
              <a:t>%</a:t>
            </a:r>
          </a:p>
          <a:p>
            <a:pPr marL="0" indent="0" algn="just">
              <a:buNone/>
            </a:pPr>
            <a:r>
              <a:rPr lang="en-US" sz="2800" dirty="0" smtClean="0"/>
              <a:t>			B. 45%</a:t>
            </a:r>
          </a:p>
          <a:p>
            <a:pPr marL="0" indent="0" algn="just">
              <a:buNone/>
            </a:pPr>
            <a:r>
              <a:rPr lang="en-US" sz="2800" dirty="0" smtClean="0"/>
              <a:t>			C. 23%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			D. 5%</a:t>
            </a:r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5105400" y="2895600"/>
            <a:ext cx="5105400" cy="3124200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Less than 100 Women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64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How much cash assistance do single mothers get and for how long?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$600/month till youngest child is 18</a:t>
            </a:r>
          </a:p>
          <a:p>
            <a:r>
              <a:rPr lang="en-US" sz="2400" dirty="0" smtClean="0"/>
              <a:t>$300/month till youngest child is 18</a:t>
            </a:r>
          </a:p>
          <a:p>
            <a:r>
              <a:rPr lang="en-US" sz="2400" dirty="0" smtClean="0"/>
              <a:t>$300/month till youngest child is 5</a:t>
            </a:r>
          </a:p>
          <a:p>
            <a:r>
              <a:rPr lang="en-US" sz="2400" dirty="0" smtClean="0"/>
              <a:t>$300/month for 5 years in her lifetime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0731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How much cash assistance do single mothers get and for how long?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$600/month till youngest child is 18</a:t>
            </a:r>
          </a:p>
          <a:p>
            <a:r>
              <a:rPr lang="en-US" sz="2400" dirty="0" smtClean="0"/>
              <a:t>$300/month till youngest child is 18</a:t>
            </a:r>
          </a:p>
          <a:p>
            <a:r>
              <a:rPr lang="en-US" sz="2400" dirty="0" smtClean="0"/>
              <a:t>$300/month till youngest child is 5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$300/month for 5 years in mother’s lifetime, no matter how many children she has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71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are the requirements for single mothers to get cash assistance?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Be a stay at home mom for the first five years, then get a job or go to school</a:t>
            </a:r>
          </a:p>
          <a:p>
            <a:r>
              <a:rPr lang="en-US" sz="2400" dirty="0" smtClean="0"/>
              <a:t>Be a stay at home mom for the first six months then get a job </a:t>
            </a:r>
          </a:p>
          <a:p>
            <a:r>
              <a:rPr lang="en-US" sz="2400" dirty="0" smtClean="0"/>
              <a:t>Be a stay at home mom till the children are 18 and then get a job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959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are the requirements for single mothers to get cash assistance?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Be a stay at home mom for the first five years, then get a job or go to school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Be a stay at home mom for the first six months then get a job </a:t>
            </a:r>
          </a:p>
          <a:p>
            <a:r>
              <a:rPr lang="en-US" sz="2400" dirty="0" smtClean="0"/>
              <a:t>Be a stay at home till the children are 18 and then get a job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4517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02" y="533732"/>
            <a:ext cx="11069133" cy="553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5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49" y="147237"/>
            <a:ext cx="11731809" cy="642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ACA</a:t>
            </a:r>
          </a:p>
          <a:p>
            <a:r>
              <a:rPr lang="en-US" dirty="0" smtClean="0"/>
              <a:t>If I make $16,000, I can buy a bronze PPO plan for $3 a month, a $5000 deductible, then $35 co pay at every doctor or specialist visit. Drugs I get a 75% discount after my deductible is met.</a:t>
            </a:r>
          </a:p>
          <a:p>
            <a:endParaRPr lang="en-US" dirty="0"/>
          </a:p>
          <a:p>
            <a:r>
              <a:rPr lang="en-US" dirty="0" smtClean="0"/>
              <a:t>If I make $15,000 I pay $325 a month, have a $2000 deductible and pay $30 at every doctor visit. Drugs are $15 for a generic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67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1219200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1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How do our high school graduation rates compare with the rest of the state?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A. We </a:t>
            </a:r>
            <a:r>
              <a:rPr lang="en-US" sz="2800" dirty="0"/>
              <a:t>do better: 93% </a:t>
            </a:r>
            <a:r>
              <a:rPr lang="en-US" sz="2800" dirty="0" err="1"/>
              <a:t>vs</a:t>
            </a:r>
            <a:r>
              <a:rPr lang="en-US" sz="2800" dirty="0"/>
              <a:t> 81%</a:t>
            </a:r>
          </a:p>
          <a:p>
            <a:pPr marL="0" indent="0" algn="ctr">
              <a:buNone/>
            </a:pPr>
            <a:r>
              <a:rPr lang="en-US" sz="2800" dirty="0" smtClean="0"/>
              <a:t>B. We </a:t>
            </a:r>
            <a:r>
              <a:rPr lang="en-US" sz="2800" dirty="0"/>
              <a:t>do better: 81% </a:t>
            </a:r>
            <a:r>
              <a:rPr lang="en-US" sz="2800" dirty="0" err="1"/>
              <a:t>vs</a:t>
            </a:r>
            <a:r>
              <a:rPr lang="en-US" sz="2800" dirty="0"/>
              <a:t> 78%</a:t>
            </a:r>
          </a:p>
          <a:p>
            <a:pPr marL="0" indent="0" algn="ctr">
              <a:buNone/>
            </a:pPr>
            <a:r>
              <a:rPr lang="en-US" sz="2800" dirty="0" smtClean="0"/>
              <a:t>C. We </a:t>
            </a:r>
            <a:r>
              <a:rPr lang="en-US" sz="2800" dirty="0"/>
              <a:t>do worse: 81% </a:t>
            </a:r>
            <a:r>
              <a:rPr lang="en-US" sz="2800" dirty="0" err="1"/>
              <a:t>vs</a:t>
            </a:r>
            <a:r>
              <a:rPr lang="en-US" sz="2800" dirty="0"/>
              <a:t> 78%</a:t>
            </a:r>
          </a:p>
          <a:p>
            <a:pPr marL="0" indent="0" algn="ctr">
              <a:buNone/>
            </a:pPr>
            <a:r>
              <a:rPr lang="en-US" sz="2800" dirty="0" smtClean="0"/>
              <a:t>D. We </a:t>
            </a:r>
            <a:r>
              <a:rPr lang="en-US" sz="2800" dirty="0"/>
              <a:t>do worse: 66% </a:t>
            </a:r>
            <a:r>
              <a:rPr lang="en-US" sz="2800" dirty="0" err="1"/>
              <a:t>vs</a:t>
            </a:r>
            <a:r>
              <a:rPr lang="en-US" sz="2800" dirty="0"/>
              <a:t> 68%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79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How do our high school graduation rates compare with the rest of the state?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6269568" cy="3459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A. We </a:t>
            </a:r>
            <a:r>
              <a:rPr lang="en-US" sz="2800" dirty="0"/>
              <a:t>do better: 93% </a:t>
            </a:r>
            <a:r>
              <a:rPr lang="en-US" sz="2800" dirty="0" err="1"/>
              <a:t>vs</a:t>
            </a:r>
            <a:r>
              <a:rPr lang="en-US" sz="2800" dirty="0"/>
              <a:t> 81%</a:t>
            </a:r>
          </a:p>
          <a:p>
            <a:pPr marL="0" indent="0" algn="ctr">
              <a:buNone/>
            </a:pPr>
            <a:r>
              <a:rPr lang="en-US" sz="2800" dirty="0" smtClean="0"/>
              <a:t>B. We </a:t>
            </a:r>
            <a:r>
              <a:rPr lang="en-US" sz="2800" dirty="0"/>
              <a:t>do better: 81% </a:t>
            </a:r>
            <a:r>
              <a:rPr lang="en-US" sz="2800" dirty="0" err="1"/>
              <a:t>vs</a:t>
            </a:r>
            <a:r>
              <a:rPr lang="en-US" sz="2800" dirty="0"/>
              <a:t> 78%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C. We </a:t>
            </a:r>
            <a:r>
              <a:rPr lang="en-US" sz="2800" dirty="0">
                <a:solidFill>
                  <a:srgbClr val="FF0000"/>
                </a:solidFill>
              </a:rPr>
              <a:t>do worse: 81% </a:t>
            </a:r>
            <a:r>
              <a:rPr lang="en-US" sz="2800" dirty="0" err="1">
                <a:solidFill>
                  <a:srgbClr val="FF0000"/>
                </a:solidFill>
              </a:rPr>
              <a:t>vs</a:t>
            </a:r>
            <a:r>
              <a:rPr lang="en-US" sz="2800" dirty="0">
                <a:solidFill>
                  <a:srgbClr val="FF0000"/>
                </a:solidFill>
              </a:rPr>
              <a:t> 78%</a:t>
            </a:r>
          </a:p>
          <a:p>
            <a:pPr marL="0" indent="0" algn="ctr">
              <a:buNone/>
            </a:pPr>
            <a:r>
              <a:rPr lang="en-US" sz="2800" dirty="0" smtClean="0"/>
              <a:t>D. We </a:t>
            </a:r>
            <a:r>
              <a:rPr lang="en-US" sz="2800" dirty="0"/>
              <a:t>do worse: 66% </a:t>
            </a:r>
            <a:r>
              <a:rPr lang="en-US" sz="2800" dirty="0" err="1"/>
              <a:t>vs</a:t>
            </a:r>
            <a:r>
              <a:rPr lang="en-US" sz="2800" dirty="0"/>
              <a:t> 68%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2514600"/>
            <a:ext cx="5105400" cy="3124200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Answer was D in 2000!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39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What percent of students in Alachua County Public Schools are not performing at grade level?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A. 3%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B. 10%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C. 25%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D. 80%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47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What percent of students in Alachua County Public Schools are not performing at grade level?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A. 3%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B. 10%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C. 25%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800" dirty="0" smtClean="0"/>
              <a:t>D. 80%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081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LSP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Communities are made up of neighborhoods;</a:t>
            </a:r>
          </a:p>
          <a:p>
            <a:r>
              <a:rPr lang="en-US" sz="2800" dirty="0" smtClean="0"/>
              <a:t>Neighborhoods are made up of families who share/express common values;</a:t>
            </a:r>
          </a:p>
          <a:p>
            <a:r>
              <a:rPr lang="en-US" sz="2800" dirty="0" smtClean="0"/>
              <a:t>One of the ways that families express their values is through their patters of consumption; and</a:t>
            </a:r>
          </a:p>
          <a:p>
            <a:r>
              <a:rPr lang="en-US" sz="2800" dirty="0" smtClean="0"/>
              <a:t>Family consumption patterns are tracked/monitored by retailers and social scientists.   </a:t>
            </a:r>
          </a:p>
        </p:txBody>
      </p:sp>
    </p:spTree>
    <p:extLst>
      <p:ext uri="{BB962C8B-B14F-4D97-AF65-F5344CB8AC3E}">
        <p14:creationId xmlns:p14="http://schemas.microsoft.com/office/powerpoint/2010/main" val="141955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600" dirty="0" smtClean="0"/>
              <a:t>Identifying LSP Performance Groups 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 smtClean="0"/>
              <a:t>Identifying Performance Groups</a:t>
            </a:r>
          </a:p>
          <a:p>
            <a:pPr marL="742950" lvl="2" indent="-342900"/>
            <a:r>
              <a:rPr lang="en-US" dirty="0" smtClean="0"/>
              <a:t>COLLAPSE LSP categories into 3 groups that BROADLY define each community</a:t>
            </a:r>
          </a:p>
          <a:p>
            <a:pPr marL="742950" lvl="2" indent="-342900"/>
            <a:r>
              <a:rPr lang="en-US" dirty="0" smtClean="0"/>
              <a:t>Organize LSP categories into 3 meaningful groups based on math and reading achievement scores for each district. </a:t>
            </a:r>
          </a:p>
          <a:p>
            <a:pPr marL="1200150" lvl="3" indent="-342900"/>
            <a:r>
              <a:rPr lang="en-US" dirty="0" smtClean="0"/>
              <a:t>HIGHEST MATH AND READING ACHIEVEMENT OBSERVED IN HIGHEST SES LSP GROUP</a:t>
            </a:r>
          </a:p>
          <a:p>
            <a:pPr marL="1200150" lvl="3" indent="-342900"/>
            <a:r>
              <a:rPr lang="en-US" dirty="0" smtClean="0"/>
              <a:t>LOWEST MATH AND READING ACHIEVEMENT OBSERVED IN LOWEST SES LSP GROUP</a:t>
            </a:r>
          </a:p>
          <a:p>
            <a:pPr marL="742950" lvl="2" indent="-342900"/>
            <a:endParaRPr lang="en-US" dirty="0" smtClean="0"/>
          </a:p>
          <a:p>
            <a:pPr marL="342900" lvl="1" indent="-342900">
              <a:buFontTx/>
              <a:buChar char="•"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73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0" y="76200"/>
          <a:ext cx="119888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2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1600" y="228600"/>
          <a:ext cx="11802111" cy="638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870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55193769"/>
              </p:ext>
            </p:extLst>
          </p:nvPr>
        </p:nvGraphicFramePr>
        <p:xfrm>
          <a:off x="0" y="152400"/>
          <a:ext cx="119888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16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39200" y="609600"/>
            <a:ext cx="2895600" cy="440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Percent of Students Receiving Free/Reduced Lunch by School (2011 - 2012):</a:t>
            </a:r>
          </a:p>
          <a:p>
            <a:endParaRPr lang="en-US" sz="1400" b="1" dirty="0" smtClean="0"/>
          </a:p>
          <a:p>
            <a:r>
              <a:rPr lang="en-US" sz="1400" dirty="0"/>
              <a:t>Chiles </a:t>
            </a:r>
            <a:r>
              <a:rPr lang="en-US" sz="1400" dirty="0" smtClean="0"/>
              <a:t> - 40.36%</a:t>
            </a:r>
          </a:p>
          <a:p>
            <a:r>
              <a:rPr lang="en-US" sz="1400" dirty="0" smtClean="0"/>
              <a:t>Duval - 88.97%</a:t>
            </a:r>
          </a:p>
          <a:p>
            <a:r>
              <a:rPr lang="en-US" sz="1400" dirty="0" smtClean="0"/>
              <a:t>Finley - 52.04%</a:t>
            </a:r>
          </a:p>
          <a:p>
            <a:r>
              <a:rPr lang="en-US" sz="1400" dirty="0" smtClean="0"/>
              <a:t>Foster - 59.12%</a:t>
            </a:r>
          </a:p>
          <a:p>
            <a:r>
              <a:rPr lang="en-US" sz="1400" dirty="0" smtClean="0"/>
              <a:t>Glen </a:t>
            </a:r>
            <a:r>
              <a:rPr lang="en-US" sz="1400" dirty="0"/>
              <a:t>Springs </a:t>
            </a:r>
            <a:r>
              <a:rPr lang="en-US" sz="1400" dirty="0" smtClean="0"/>
              <a:t>- 40.09%</a:t>
            </a:r>
          </a:p>
          <a:p>
            <a:r>
              <a:rPr lang="en-US" sz="1400" dirty="0" smtClean="0"/>
              <a:t>Hidden </a:t>
            </a:r>
            <a:r>
              <a:rPr lang="en-US" sz="1400" dirty="0"/>
              <a:t>Oak </a:t>
            </a:r>
            <a:r>
              <a:rPr lang="en-US" sz="1400" dirty="0" smtClean="0"/>
              <a:t>- 15.01%</a:t>
            </a:r>
          </a:p>
          <a:p>
            <a:r>
              <a:rPr lang="en-US" sz="1400" dirty="0" err="1" smtClean="0"/>
              <a:t>Idylwild</a:t>
            </a:r>
            <a:r>
              <a:rPr lang="en-US" sz="1400" dirty="0" smtClean="0"/>
              <a:t> - 81.91%</a:t>
            </a:r>
          </a:p>
          <a:p>
            <a:r>
              <a:rPr lang="en-US" sz="1400" dirty="0" smtClean="0"/>
              <a:t>Lake </a:t>
            </a:r>
            <a:r>
              <a:rPr lang="en-US" sz="1400" dirty="0"/>
              <a:t>Forest </a:t>
            </a:r>
            <a:r>
              <a:rPr lang="en-US" sz="1400" dirty="0" smtClean="0"/>
              <a:t>- 92.07%</a:t>
            </a:r>
          </a:p>
          <a:p>
            <a:r>
              <a:rPr lang="en-US" sz="1400" dirty="0" err="1" smtClean="0"/>
              <a:t>Littlewood</a:t>
            </a:r>
            <a:r>
              <a:rPr lang="en-US" sz="1400" dirty="0" smtClean="0"/>
              <a:t> - 54.02%</a:t>
            </a:r>
          </a:p>
          <a:p>
            <a:r>
              <a:rPr lang="en-US" sz="1400" dirty="0" smtClean="0"/>
              <a:t>Metcalfe - 90.66%</a:t>
            </a:r>
          </a:p>
          <a:p>
            <a:r>
              <a:rPr lang="en-US" sz="1400" dirty="0" smtClean="0"/>
              <a:t>Norton - 53.18%</a:t>
            </a:r>
          </a:p>
          <a:p>
            <a:r>
              <a:rPr lang="en-US" sz="1400" dirty="0" smtClean="0"/>
              <a:t>Rawlings - 93.15%</a:t>
            </a:r>
          </a:p>
          <a:p>
            <a:r>
              <a:rPr lang="en-US" sz="1400" dirty="0" smtClean="0"/>
              <a:t>Talbot - 21.35%</a:t>
            </a:r>
          </a:p>
          <a:p>
            <a:r>
              <a:rPr lang="en-US" sz="1400" dirty="0" err="1" smtClean="0"/>
              <a:t>Terwilliger</a:t>
            </a:r>
            <a:r>
              <a:rPr lang="en-US" sz="1400" dirty="0"/>
              <a:t> </a:t>
            </a:r>
            <a:r>
              <a:rPr lang="en-US" sz="1400" dirty="0" smtClean="0"/>
              <a:t>- 80.7%</a:t>
            </a:r>
          </a:p>
          <a:p>
            <a:r>
              <a:rPr lang="en-US" sz="1400" dirty="0" smtClean="0"/>
              <a:t>Wiles - 100%</a:t>
            </a:r>
          </a:p>
          <a:p>
            <a:r>
              <a:rPr lang="en-US" sz="1400" dirty="0" smtClean="0"/>
              <a:t>Williams - 68.02%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2502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3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4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How </a:t>
            </a:r>
            <a:r>
              <a:rPr lang="en-US" dirty="0">
                <a:solidFill>
                  <a:schemeClr val="accent4"/>
                </a:solidFill>
              </a:rPr>
              <a:t>many licensed child care centers are there in Alachua County?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					 A. 25</a:t>
            </a:r>
          </a:p>
          <a:p>
            <a:pPr marL="0" indent="0">
              <a:buNone/>
            </a:pPr>
            <a:r>
              <a:rPr lang="en-US" sz="2800" dirty="0" smtClean="0"/>
              <a:t>					 B. 50</a:t>
            </a:r>
          </a:p>
          <a:p>
            <a:pPr marL="0" indent="0">
              <a:buNone/>
            </a:pPr>
            <a:r>
              <a:rPr lang="en-US" sz="2800" dirty="0" smtClean="0"/>
              <a:t>					 C. 100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D. 400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02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How </a:t>
            </a:r>
            <a:r>
              <a:rPr lang="en-US" dirty="0">
                <a:solidFill>
                  <a:schemeClr val="accent4"/>
                </a:solidFill>
              </a:rPr>
              <a:t>many licensed child care centers are there in Alachua County?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					 A. 25</a:t>
            </a:r>
          </a:p>
          <a:p>
            <a:pPr marL="0" indent="0">
              <a:buNone/>
            </a:pPr>
            <a:r>
              <a:rPr lang="en-US" sz="2800" dirty="0" smtClean="0"/>
              <a:t>					 B. 50</a:t>
            </a:r>
          </a:p>
          <a:p>
            <a:pPr marL="0" indent="0">
              <a:buNone/>
            </a:pPr>
            <a:r>
              <a:rPr lang="en-US" sz="2800" dirty="0" smtClean="0"/>
              <a:t>					 C. 100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D. 400 (394 exactly)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43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					 A. </a:t>
            </a:r>
            <a:r>
              <a:rPr lang="en-US" sz="2800" dirty="0"/>
              <a:t>0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			 B. </a:t>
            </a:r>
            <a:r>
              <a:rPr lang="en-US" sz="2800" dirty="0"/>
              <a:t>2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			 C. 10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			 D. 25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17033" y="381000"/>
            <a:ext cx="10075084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4"/>
                </a:solidFill>
              </a:rPr>
              <a:t>How many licensed child care centers are in SWAG (approximately 500 children aged 0-3 year olds)? 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758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16" y="381000"/>
            <a:ext cx="10075084" cy="1116106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How many licensed child care centers are in SWAG (approximately 500 </a:t>
            </a:r>
            <a:r>
              <a:rPr lang="en-US" dirty="0" smtClean="0">
                <a:solidFill>
                  <a:schemeClr val="accent4"/>
                </a:solidFill>
              </a:rPr>
              <a:t>children aged 0</a:t>
            </a:r>
            <a:r>
              <a:rPr lang="en-US" dirty="0">
                <a:solidFill>
                  <a:schemeClr val="accent4"/>
                </a:solidFill>
              </a:rPr>
              <a:t>-3 year olds)?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2" y="2667000"/>
            <a:ext cx="10536768" cy="3459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					</a:t>
            </a:r>
            <a:r>
              <a:rPr lang="en-US" sz="2800" dirty="0" smtClean="0">
                <a:solidFill>
                  <a:srgbClr val="FF0000"/>
                </a:solidFill>
              </a:rPr>
              <a:t> A. </a:t>
            </a:r>
            <a:r>
              <a:rPr lang="en-US" sz="2800" dirty="0">
                <a:solidFill>
                  <a:srgbClr val="FF0000"/>
                </a:solidFill>
              </a:rPr>
              <a:t>0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					 B. </a:t>
            </a:r>
            <a:r>
              <a:rPr lang="en-US" sz="2800" dirty="0"/>
              <a:t>2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			 C. 10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			 D. 25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972800" y="304800"/>
            <a:ext cx="990600" cy="15240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008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Subsidized early childhood education in Gainesville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Waiting list for Early Learning Coalition, approximately 600 children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4618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2399"/>
            <a:ext cx="8736107" cy="647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19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019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To improve high school graduation rates, we need to begin at 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A) Eighth grade, to prepare for math standardized testing </a:t>
            </a:r>
          </a:p>
          <a:p>
            <a:r>
              <a:rPr lang="en-US" sz="2400" dirty="0" smtClean="0"/>
              <a:t>B) Fourth grade, when reading comprehension is acquired</a:t>
            </a:r>
          </a:p>
          <a:p>
            <a:r>
              <a:rPr lang="en-US" sz="2400" dirty="0" smtClean="0"/>
              <a:t>C) First grade, when basic reading skills are acquired</a:t>
            </a:r>
          </a:p>
          <a:p>
            <a:r>
              <a:rPr lang="en-US" sz="2400" dirty="0" smtClean="0"/>
              <a:t>D) Kindergarten, when social emotional readiness is acquired</a:t>
            </a:r>
          </a:p>
          <a:p>
            <a:r>
              <a:rPr lang="en-US" sz="2400" dirty="0" smtClean="0"/>
              <a:t>E) Between 0-3 years of 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70721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To improve high school graduation rates, we need to begin at 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A) Eighth grade, to prepare for math standardized testing </a:t>
            </a:r>
          </a:p>
          <a:p>
            <a:r>
              <a:rPr lang="en-US" dirty="0" smtClean="0"/>
              <a:t>B) Fourth grade, when reading comprehension is acquired</a:t>
            </a:r>
          </a:p>
          <a:p>
            <a:r>
              <a:rPr lang="en-US" dirty="0" smtClean="0"/>
              <a:t>C) First grade, when basic reading skills are acquired</a:t>
            </a:r>
          </a:p>
          <a:p>
            <a:r>
              <a:rPr lang="en-US" dirty="0" smtClean="0"/>
              <a:t>D) Kindergarten, when social emotional readiness is acquired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E) Between 0-3 years of age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391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00" y="381000"/>
            <a:ext cx="11277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543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r>
              <a:rPr lang="en-US" dirty="0" smtClean="0"/>
              <a:t>1) Much evidence indicates that there is disproportionate poverty in Alachua County compared to the state and the nation</a:t>
            </a:r>
          </a:p>
          <a:p>
            <a:r>
              <a:rPr lang="en-US" dirty="0" smtClean="0"/>
              <a:t>2) To reduce educational disadvantage we need to start before Kindergarten</a:t>
            </a:r>
          </a:p>
          <a:p>
            <a:r>
              <a:rPr lang="en-US" dirty="0" smtClean="0"/>
              <a:t>3) For long term gain across the lifespan, invest in teens (one sexual experience away from parenthood) and early childhood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33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Thank You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228600"/>
            <a:ext cx="304800" cy="6324600"/>
          </a:xfrm>
          <a:prstGeom prst="rect">
            <a:avLst/>
          </a:prstGeom>
          <a:solidFill>
            <a:schemeClr val="accent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28600"/>
            <a:ext cx="304800" cy="632460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18652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Custom 13">
      <a:dk1>
        <a:sysClr val="windowText" lastClr="000000"/>
      </a:dk1>
      <a:lt1>
        <a:sysClr val="window" lastClr="FFFFFF"/>
      </a:lt1>
      <a:dk2>
        <a:srgbClr val="465466"/>
      </a:dk2>
      <a:lt2>
        <a:srgbClr val="0000FF"/>
      </a:lt2>
      <a:accent1>
        <a:srgbClr val="FFFFFF"/>
      </a:accent1>
      <a:accent2>
        <a:srgbClr val="99CC33"/>
      </a:accent2>
      <a:accent3>
        <a:srgbClr val="2397E2"/>
      </a:accent3>
      <a:accent4>
        <a:srgbClr val="35ACA2"/>
      </a:accent4>
      <a:accent5>
        <a:srgbClr val="5430BB"/>
      </a:accent5>
      <a:accent6>
        <a:srgbClr val="FFFFFF"/>
      </a:accent6>
      <a:hlink>
        <a:srgbClr val="00B0F0"/>
      </a:hlink>
      <a:folHlink>
        <a:srgbClr val="0070C0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2241</TotalTime>
  <Words>1505</Words>
  <Application>Microsoft Office PowerPoint</Application>
  <PresentationFormat>Custom</PresentationFormat>
  <Paragraphs>229</Paragraphs>
  <Slides>48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Advantage</vt:lpstr>
      <vt:lpstr>    Price of Poverty Graham Center</vt:lpstr>
      <vt:lpstr>Outline</vt:lpstr>
      <vt:lpstr>PowerPoint Presentation</vt:lpstr>
      <vt:lpstr>Which of the following is NOT in the top 5 for income inequality among 300 US cities?</vt:lpstr>
      <vt:lpstr>Which of the following is NOT in the top 5 for income inequality among 300 US cities?</vt:lpstr>
      <vt:lpstr>2014 Gini Index-ranked the 50 cities in the US Cities with the highest income inequality</vt:lpstr>
      <vt:lpstr>INCOMEAlachua County</vt:lpstr>
      <vt:lpstr>Alachua County Living Wage  WAGE MONTHLY EXPENSES, FAMILY OF 4</vt:lpstr>
      <vt:lpstr>Alachua County wages below living wageHOURLY WAGES (BELOW LIVINGAGE)</vt:lpstr>
      <vt:lpstr>Alachua County wages above living wageOURLY WAGES, LIVING WAGE</vt:lpstr>
      <vt:lpstr>PowerPoint Presentation</vt:lpstr>
      <vt:lpstr>How many reproductive-aged women gave birth in the last 12 months? </vt:lpstr>
      <vt:lpstr>What percent of reproductive-aged women gave birth in the last 12 months? </vt:lpstr>
      <vt:lpstr>Of the women who gave birth, what percent of these women were single? </vt:lpstr>
      <vt:lpstr>Of the women who gave birth, what percent of these women were single? </vt:lpstr>
      <vt:lpstr>Of the women who gave birth, what percent receive cash supports (does not include Medicaid, WIC, food stamps/SNAP or housing subsidies)?</vt:lpstr>
      <vt:lpstr>Of the women who gave birth, what percent receive cash supports (does not include Medicaid, WIC, food stamps/SNAP or housing subsidies)?</vt:lpstr>
      <vt:lpstr>How much cash assistance do single mothers get and for how long?</vt:lpstr>
      <vt:lpstr>How much cash assistance do single mothers get and for how long?</vt:lpstr>
      <vt:lpstr>What are the requirements for single mothers to get cash assistance?</vt:lpstr>
      <vt:lpstr>What are the requirements for single mothers to get cash assistance?</vt:lpstr>
      <vt:lpstr>PowerPoint Presentation</vt:lpstr>
      <vt:lpstr>PowerPoint Presentation</vt:lpstr>
      <vt:lpstr>C</vt:lpstr>
      <vt:lpstr>PowerPoint Presentation</vt:lpstr>
      <vt:lpstr>How do our high school graduation rates compare with the rest of the state? </vt:lpstr>
      <vt:lpstr>How do our high school graduation rates compare with the rest of the state? </vt:lpstr>
      <vt:lpstr>What percent of students in Alachua County Public Schools are not performing at grade level? </vt:lpstr>
      <vt:lpstr>What percent of students in Alachua County Public Schools are not performing at grade level? </vt:lpstr>
      <vt:lpstr>Why LSP</vt:lpstr>
      <vt:lpstr>Identifying LSP Performance Groups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many licensed child care centers are there in Alachua County?</vt:lpstr>
      <vt:lpstr>How many licensed child care centers are there in Alachua County?</vt:lpstr>
      <vt:lpstr>PowerPoint Presentation</vt:lpstr>
      <vt:lpstr>How many licensed child care centers are in SWAG (approximately 500 children aged 0-3 year olds)? </vt:lpstr>
      <vt:lpstr>Subsidized early childhood education in Gainesville</vt:lpstr>
      <vt:lpstr>PowerPoint Presentation</vt:lpstr>
      <vt:lpstr>PowerPoint Presentation</vt:lpstr>
      <vt:lpstr>To improve high school graduation rates, we need to begin at …</vt:lpstr>
      <vt:lpstr>To improve high school graduation rates, we need to begin at …</vt:lpstr>
      <vt:lpstr>PowerPoint Presentation</vt:lpstr>
      <vt:lpstr>RERE</vt:lpstr>
      <vt:lpstr>Thank You</vt:lpstr>
    </vt:vector>
  </TitlesOfParts>
  <Company>UF Academic Health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CHIP Presentation</dc:title>
  <dc:creator>Windows User</dc:creator>
  <cp:lastModifiedBy>Baron,Kevin M</cp:lastModifiedBy>
  <cp:revision>74</cp:revision>
  <cp:lastPrinted>2015-02-03T21:56:08Z</cp:lastPrinted>
  <dcterms:created xsi:type="dcterms:W3CDTF">2013-08-13T22:58:17Z</dcterms:created>
  <dcterms:modified xsi:type="dcterms:W3CDTF">2015-02-04T17:22:15Z</dcterms:modified>
</cp:coreProperties>
</file>